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B93F342-AE8F-4803-9E8D-EE0953C6A260}">
  <a:tblStyle styleId="{9B93F342-AE8F-4803-9E8D-EE0953C6A260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gif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image" Target="../media/image16.png"/><Relationship Id="rId7" Type="http://schemas.openxmlformats.org/officeDocument/2006/relationships/image" Target="../media/image00.png"/><Relationship Id="rId8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Relationship Id="rId4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DIALS and Eigers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Data Rate MX Meeting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Brookhaven National Lab, Thurs. May 26, 2016</a:t>
            </a:r>
          </a:p>
        </p:txBody>
      </p:sp>
      <p:sp>
        <p:nvSpPr>
          <p:cNvPr id="56" name="Shape 56"/>
          <p:cNvSpPr/>
          <p:nvPr/>
        </p:nvSpPr>
        <p:spPr>
          <a:xfrm>
            <a:off x="0" y="5440475"/>
            <a:ext cx="9144000" cy="143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8988" y="5816187"/>
            <a:ext cx="1375924" cy="6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25" y="5816200"/>
            <a:ext cx="2343658" cy="6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6599" y="5816199"/>
            <a:ext cx="1695619" cy="6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9566" y="5631723"/>
            <a:ext cx="1530166" cy="10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4550" y="5471458"/>
            <a:ext cx="1608250" cy="1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4613862" y="2867525"/>
            <a:ext cx="2219325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172250" y="172250"/>
            <a:ext cx="8871300" cy="6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processor       : 19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vendor_id       : GenuineIntel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cpu family      : 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model           : 63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model name      : Intel(R) Xeon(R) CPU E5-2650 v3 @ 2.30GHz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stepping        : 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microcode       : 54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cpu MHz         : 1200.000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cache size      : 25600 KB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physical id     : 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siblings        : 10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core id         : 12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cpu cores       : 10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apicid          : 56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initial apicid  : 56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fpu             : yes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fpu_exception   : yes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cpuid level     : 15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wp              : yes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flags           : fpu  apic sep mtrr pge tla mca cmov wtf pat lol pse36 clflush dts acpi mmx fxsr sse sse2 ss ht tm pbe syscall ....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bogomips        : 4599.37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clflush size    : 64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cache_alignment : 64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address sizes   : 46 bits physical, 48 bits virtual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power management: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set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536625"/>
            <a:ext cx="42102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Eiger 9M @ Soleil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1800 @ 0.1 degrees / 200 Hz (9s)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Transthyretin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Excellent example set because we have the same data in CBF and HDF5 format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11700" y="3674775"/>
            <a:ext cx="5100300" cy="3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High resolution limit           1.51    4.10    1.51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Low resolution limit           43.28   43.30    1.54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Completeness                  100.0   100.0   100.0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Multiplicity                    6.5     6.7     6.6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I/sigma                        14.9    62.7     1.3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Rmerge(I)                     0.047   0.019   1.549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Rmeas(I)                      0.052   0.021   1.680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Rpim(I)                       0.020   0.008   0.645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CC half                       0.999   0.999   0.510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Total observations            249898  13959   12541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Total unique                  38307   2081    1900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Assuming spacegroup: P 21 21 21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Unit cell: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43.281  64.448  85.398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90.000  90.000  90.000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350" y="418324"/>
            <a:ext cx="3927949" cy="42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Timing</a:t>
            </a:r>
          </a:p>
        </p:txBody>
      </p:sp>
      <p:graphicFrame>
        <p:nvGraphicFramePr>
          <p:cNvPr id="137" name="Shape 137"/>
          <p:cNvGraphicFramePr/>
          <p:nvPr/>
        </p:nvGraphicFramePr>
        <p:xfrm>
          <a:off x="378325" y="164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{9B93F342-AE8F-4803-9E8D-EE0953C6A260}</a:tableStyleId>
              </a:tblPr>
              <a:tblGrid>
                <a:gridCol w="1161575"/>
                <a:gridCol w="860200"/>
                <a:gridCol w="839475"/>
                <a:gridCol w="866450"/>
                <a:gridCol w="931925"/>
                <a:gridCol w="931925"/>
                <a:gridCol w="931925"/>
                <a:gridCol w="931925"/>
                <a:gridCol w="931925"/>
              </a:tblGrid>
              <a:tr h="11797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Lustre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cbf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/hdf5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GPFS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cbf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/hdf5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RamDisk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cbf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hdf5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RamDisk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cbf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xds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hdf5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xds</a:t>
                      </a:r>
                    </a:p>
                  </a:txBody>
                  <a:tcPr marT="91425" marB="91425" marR="91425" marL="91425"/>
                </a:tc>
              </a:tr>
              <a:tr h="11797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Spot Finding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74.5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82.6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70.4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95.8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67.9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79.8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40.2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204.8</a:t>
                      </a:r>
                    </a:p>
                  </a:txBody>
                  <a:tcPr marT="91425" marB="91425" marR="91425" marL="91425"/>
                </a:tc>
              </a:tr>
              <a:tr h="11797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Integration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245.3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240.3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262.5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255.4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242.0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235.3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96.6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234.7</a:t>
                      </a:r>
                    </a:p>
                  </a:txBody>
                  <a:tcPr marT="91425" marB="91425" marR="91425" marL="91425"/>
                </a:tc>
              </a:tr>
              <a:tr h="11797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xia2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11m50s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10m51s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12m43s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10m51s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10m02s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10m12s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7m09s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15m04s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Spot finding efficiency (rotation data)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1800 frame rotation set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Data in ramdisk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2..20 cores on 20 core machine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Ran on 12 machines independently 10 times each =&gt; 120 observations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Ran same with CBF &amp; HDF5; record wall clock time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type="title"/>
          </p:nvPr>
        </p:nvSpPr>
        <p:spPr>
          <a:xfrm>
            <a:off x="663960" y="212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Wall clock time CBF vs. HDF5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type="title"/>
          </p:nvPr>
        </p:nvSpPr>
        <p:spPr>
          <a:xfrm>
            <a:off x="663960" y="212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Rate CBF vs. HDF5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type="title"/>
          </p:nvPr>
        </p:nvSpPr>
        <p:spPr>
          <a:xfrm>
            <a:off x="663960" y="57749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Efficiency / rate CBF vs. HDF5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7109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Eiger to Dials streaming interface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50" y="1504727"/>
            <a:ext cx="7648749" cy="50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Architecture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At DLS use principally 2-socket Intel (Xeon) machines - good balance of CPU / memory bandwidth / network / ....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Other architectures (i.e. AMD) may give you different mileage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Support for development of xia2 / DIALS: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Diamond Light Source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NIH / R01-GM117126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EU (Biostruct-X)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CCP4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xia2: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Graeme Winter, Richard Gildea, Markus Gerstel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DIALS: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UK: Gwyndaf Evans, David Waterman, James Parkhurst, Richard Gildea, Luis Fuentes Montero, Markus Gerstel, Graeme Winter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US: Nick Sauter, Aaron Brewster, Iris Young, Tara Michels Clark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DIALS works natively with Eiger HDF5 data &amp; gives good results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DIALS works well for weak data =&gt; low dose high multiplicity collection a reality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DIALS spot finding scales well with #cores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DIALS timing is </a:t>
            </a:r>
            <a:r>
              <a:rPr i="1" lang="en"/>
              <a:t>very</a:t>
            </a:r>
            <a:r>
              <a:rPr lang="en"/>
              <a:t> reproducible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Spot finding on HDF5 data </a:t>
            </a:r>
            <a:r>
              <a:rPr i="1" lang="en"/>
              <a:t>significantly</a:t>
            </a:r>
            <a:r>
              <a:rPr lang="en"/>
              <a:t> slower than CBF however not substantially so (10%)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Spot finding using DIALS on one 20-core machine gives rate of 25 9M images/second - roughly order of magnitude less than we need; so we need 10 machines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DIALS should be able to go a </a:t>
            </a:r>
            <a:r>
              <a:rPr i="1" lang="en"/>
              <a:t>bit</a:t>
            </a:r>
            <a:r>
              <a:rPr lang="en"/>
              <a:t> faster (factor 2 not 10) =&gt; for CBF files XDS substantially quicker at spot finding / integration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2999850" y="2789075"/>
            <a:ext cx="3144300" cy="18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chemeClr val="dk1"/>
                </a:solidFill>
              </a:rPr>
              <a:t>EOF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00" y="1619800"/>
            <a:ext cx="8675398" cy="451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DIALS philosophy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Transitions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DIALS / xia2: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Detector behaviour - identical mathematical problem, well supported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Fine slicing works fine with 3D profile fitting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One file per image, now one file per scan - easily handled via dxtbx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Metadata stored in binary arrays in HDF5 - easily handled via dxtbx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HDF5 external references just work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Robustness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Only need to address format for the data - everything else (should) just 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Given frame rate, principle risk could be weaker data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Some issues identified with parallelism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Variants on hdf5 format cause challenges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DIALS philosophy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Move from CCD to pixel array detector, Pilatus to Eiger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Robustness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Performance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DIALS Philosophy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Build on the work of others as a starting point i.e. papers on XDS, Mosflm, d*TREK, LURE workshops, astronomy, ...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Make it right, then make it fast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Emphasise mathematical robustness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Emphasise </a:t>
            </a:r>
            <a:r>
              <a:rPr i="1" lang="en"/>
              <a:t>toolkit</a:t>
            </a:r>
            <a:r>
              <a:rPr lang="en"/>
              <a:t> approach over monolith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Transitions</a:t>
            </a:r>
          </a:p>
        </p:txBody>
      </p:sp>
      <p:sp>
        <p:nvSpPr>
          <p:cNvPr id="86" name="Shape 86"/>
          <p:cNvSpPr/>
          <p:nvPr/>
        </p:nvSpPr>
        <p:spPr>
          <a:xfrm>
            <a:off x="571500" y="1516225"/>
            <a:ext cx="7441200" cy="114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CCD                                              PAD: Pilatus                                PAD:Eiger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075" y="2634962"/>
            <a:ext cx="2143874" cy="15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5912" y="2615122"/>
            <a:ext cx="2143874" cy="162775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3467100" y="1678825"/>
            <a:ext cx="24474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711450" y="4665300"/>
            <a:ext cx="4012200" cy="67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New Algorithms</a:t>
            </a:r>
          </a:p>
        </p:txBody>
      </p:sp>
      <p:sp>
        <p:nvSpPr>
          <p:cNvPr id="91" name="Shape 91"/>
          <p:cNvSpPr/>
          <p:nvPr/>
        </p:nvSpPr>
        <p:spPr>
          <a:xfrm>
            <a:off x="3721350" y="5669125"/>
            <a:ext cx="4012200" cy="67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           New Infrastructure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250" y="2571450"/>
            <a:ext cx="2143875" cy="17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Weaker data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CCD data collection balanced signal to readout noise, dark current, … therefore need strong data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PAD detection process means no compromise necessary, therefore spread dose / damage around reciprocal space more uniformly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Example here thaumatin recorded on I03, Pilatus2 6M with 0.05% transmission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Background modelling / treatment a particular challenge - most pixels are 0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3721"/>
            <a:ext cx="9143999" cy="5904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idx="4294967295" type="title"/>
          </p:nvPr>
        </p:nvSpPr>
        <p:spPr>
          <a:xfrm>
            <a:off x="311700" y="1250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Strong low resolution spot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923" y="0"/>
            <a:ext cx="4359075" cy="34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933" y="3405275"/>
            <a:ext cx="4359065" cy="34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Treatment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I/sig(I) well behaved, tend to 0 at high resolution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</a:t>
            </a:r>
            <a:r>
              <a:rPr baseline="30000" lang="en"/>
              <a:t>4</a:t>
            </a:r>
            <a:r>
              <a:rPr lang="en"/>
              <a:t> (measure of exponential-ness of mean intensity for each HKL) well behaved to high resolution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</a:t>
            </a:r>
            <a:r>
              <a:rPr baseline="-25000" lang="en"/>
              <a:t>merge</a:t>
            </a:r>
            <a:r>
              <a:rPr lang="en"/>
              <a:t> in outer shell crazy, but data broadly good, R</a:t>
            </a:r>
            <a:r>
              <a:rPr baseline="-25000" lang="en"/>
              <a:t>pim</a:t>
            </a:r>
            <a:r>
              <a:rPr lang="en"/>
              <a:t> overall &lt; 1%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Performance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CCD detector - processing during collection realistic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Pilatus @ 10 Hz - data set around 3 minutes, fast processing OK (see DIAMOND talk later) xia2 already “too slow” for interactive feedback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Pilatus6M @ 10 Hz - may as well wait for data to be finished before processing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Pilatus6M @ 100 Hz - data set in 18s - time to give up on processing in real time, fast processing now </a:t>
            </a:r>
            <a:r>
              <a:rPr i="1" lang="en"/>
              <a:t>too slow</a:t>
            </a:r>
            <a:r>
              <a:rPr lang="en"/>
              <a:t> for real-time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Eiger9M @ 200 Hz - real-time effectively impossible 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